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85" r:id="rId4"/>
    <p:sldId id="278" r:id="rId5"/>
    <p:sldId id="258" r:id="rId6"/>
    <p:sldId id="259" r:id="rId7"/>
    <p:sldId id="260" r:id="rId8"/>
    <p:sldId id="265" r:id="rId9"/>
    <p:sldId id="262" r:id="rId10"/>
    <p:sldId id="268" r:id="rId11"/>
    <p:sldId id="263" r:id="rId12"/>
    <p:sldId id="264" r:id="rId13"/>
    <p:sldId id="266" r:id="rId14"/>
    <p:sldId id="270" r:id="rId15"/>
    <p:sldId id="271" r:id="rId16"/>
    <p:sldId id="273" r:id="rId17"/>
    <p:sldId id="267" r:id="rId18"/>
    <p:sldId id="269" r:id="rId19"/>
    <p:sldId id="274" r:id="rId20"/>
    <p:sldId id="275" r:id="rId21"/>
    <p:sldId id="276" r:id="rId22"/>
    <p:sldId id="277" r:id="rId23"/>
    <p:sldId id="279" r:id="rId24"/>
    <p:sldId id="280" r:id="rId25"/>
    <p:sldId id="261" r:id="rId26"/>
    <p:sldId id="281" r:id="rId27"/>
    <p:sldId id="282" r:id="rId28"/>
    <p:sldId id="283"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516" autoAdjust="0"/>
  </p:normalViewPr>
  <p:slideViewPr>
    <p:cSldViewPr snapToGrid="0">
      <p:cViewPr varScale="1">
        <p:scale>
          <a:sx n="64" d="100"/>
          <a:sy n="64" d="100"/>
        </p:scale>
        <p:origin x="76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1814EF-D1E0-4F7D-8CF8-BB2C3A2B7DD8}" type="datetimeFigureOut">
              <a:rPr lang="en-US" smtClean="0"/>
              <a:t>4/26/2022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191977-6545-43FA-B83F-CBD5B45B67AA}" type="slidenum">
              <a:rPr lang="en-US" smtClean="0"/>
              <a:t>‹#›</a:t>
            </a:fld>
            <a:endParaRPr lang="en-US"/>
          </a:p>
        </p:txBody>
      </p:sp>
    </p:spTree>
    <p:extLst>
      <p:ext uri="{BB962C8B-B14F-4D97-AF65-F5344CB8AC3E}">
        <p14:creationId xmlns:p14="http://schemas.microsoft.com/office/powerpoint/2010/main" val="1098281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highest reported age range for harassment by cyberbullying is among 12 to 18-year-olds, the age 6 of our grandchildren happen to be. Given the statistics we are about to cover, and the amount of time they are plugged in to online platforms, it does not leave much hope that it isn’t happening to them. Aside from that sobering realization, for over 30 years I have maintained a connection through volunteer work helping to find opportunities for at risk youth. The last five were spent championing the CoderDojo movement, which promotes experimentation and learning through technology. These are spaces where it is imperative to squelch the harassing behaviors I have seen occur. The whole purpose of that program is to provide safe, inclusive environments for kids who are often stereotyped away from STEM programs. This extends especially to LGBT+ youth who have an increased likelihood of being victimized through cyberbullying. Being part of their world, it is as personal of an issue as it is with my grandchildren. Finally, like many in the US, I have been a target of this form of harassment. Sadly, I can also say that I have on one occasion been a defensive cyberbully myself acting out in retaliation.</a:t>
            </a:r>
          </a:p>
        </p:txBody>
      </p:sp>
      <p:sp>
        <p:nvSpPr>
          <p:cNvPr id="4" name="Slide Number Placeholder 3"/>
          <p:cNvSpPr>
            <a:spLocks noGrp="1"/>
          </p:cNvSpPr>
          <p:nvPr>
            <p:ph type="sldNum" sz="quarter" idx="5"/>
          </p:nvPr>
        </p:nvSpPr>
        <p:spPr/>
        <p:txBody>
          <a:bodyPr/>
          <a:lstStyle/>
          <a:p>
            <a:fld id="{08191977-6545-43FA-B83F-CBD5B45B67AA}" type="slidenum">
              <a:rPr lang="en-US" smtClean="0"/>
              <a:t>2</a:t>
            </a:fld>
            <a:endParaRPr lang="en-US"/>
          </a:p>
        </p:txBody>
      </p:sp>
    </p:spTree>
    <p:extLst>
      <p:ext uri="{BB962C8B-B14F-4D97-AF65-F5344CB8AC3E}">
        <p14:creationId xmlns:p14="http://schemas.microsoft.com/office/powerpoint/2010/main" val="2771883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91977-6545-43FA-B83F-CBD5B45B67AA}" type="slidenum">
              <a:rPr lang="en-US" smtClean="0"/>
              <a:t>13</a:t>
            </a:fld>
            <a:endParaRPr lang="en-US"/>
          </a:p>
        </p:txBody>
      </p:sp>
    </p:spTree>
    <p:extLst>
      <p:ext uri="{BB962C8B-B14F-4D97-AF65-F5344CB8AC3E}">
        <p14:creationId xmlns:p14="http://schemas.microsoft.com/office/powerpoint/2010/main" val="3550064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91977-6545-43FA-B83F-CBD5B45B67AA}" type="slidenum">
              <a:rPr lang="en-US" smtClean="0"/>
              <a:t>14</a:t>
            </a:fld>
            <a:endParaRPr lang="en-US"/>
          </a:p>
        </p:txBody>
      </p:sp>
    </p:spTree>
    <p:extLst>
      <p:ext uri="{BB962C8B-B14F-4D97-AF65-F5344CB8AC3E}">
        <p14:creationId xmlns:p14="http://schemas.microsoft.com/office/powerpoint/2010/main" val="1319584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A2A2A"/>
                </a:solidFill>
                <a:effectLst/>
                <a:latin typeface="Georgia" panose="02040502050405020303" pitchFamily="18" charset="0"/>
              </a:rPr>
              <a:t>The first problem to address is the definition of this problem. Cyberbullying is one of those conditions that we all know when observe it. But can be hard to define. For severe behaviors it can fall within a legal definition for classification certainty. For other occurrences, it can be damaging to one victim and perceived as harmless to another. There are subtleties in the spectrum on what is considered by some to be acceptable verses bullying behavior. Like most very personalized crimes, there are also high levels of shame ,embarrassment, or fear that prevents many from reporting the behaviors. It is a growing problem, with </a:t>
            </a:r>
            <a:r>
              <a:rPr lang="en-US" b="0" i="0" dirty="0">
                <a:solidFill>
                  <a:srgbClr val="212121"/>
                </a:solidFill>
                <a:effectLst/>
                <a:latin typeface="Merriweather" panose="00000500000000000000" pitchFamily="2" charset="0"/>
              </a:rPr>
              <a:t>cyberbullying has surpassing other forms of bullying as the most common type of harassment that middle school and high school students experience. In the efforts to create safer online spaces, </a:t>
            </a:r>
            <a:r>
              <a:rPr lang="en-US" b="0" i="0" dirty="0">
                <a:solidFill>
                  <a:srgbClr val="2A2A2A"/>
                </a:solidFill>
                <a:effectLst/>
                <a:latin typeface="Georgia" panose="02040502050405020303" pitchFamily="18" charset="0"/>
              </a:rPr>
              <a:t>many large organizations and research groups have problems even creating a dataset to detect cyberbullying so that they can find a way to intervene. The datasets are huge, difficult to collect, subject to interpretation, specific to language and regional dialects, and expensive to house and maintain. This is big data with high overhead needs. As with most crimes, the lack of black and white categorization often leaves to underreporting and adds to the already difficult task of even measuring the severity of this problem in the US. </a:t>
            </a:r>
            <a:r>
              <a:rPr lang="en-US" b="0" i="0" dirty="0">
                <a:solidFill>
                  <a:srgbClr val="555555"/>
                </a:solidFill>
                <a:effectLst/>
                <a:latin typeface="Open Sans" panose="020B0606030504020204" pitchFamily="34" charset="0"/>
              </a:rPr>
              <a:t>While all states have various criminal laws that might apply to bullying behaviors, depending on the nature of the act, current legislation wins highlight the severity of cyberbullying in America. Since 2007, all but 2 states now specifically call out cyberbullying or some form of online harassment. </a:t>
            </a:r>
            <a:endParaRPr lang="en-US" dirty="0"/>
          </a:p>
        </p:txBody>
      </p:sp>
      <p:sp>
        <p:nvSpPr>
          <p:cNvPr id="4" name="Slide Number Placeholder 3"/>
          <p:cNvSpPr>
            <a:spLocks noGrp="1"/>
          </p:cNvSpPr>
          <p:nvPr>
            <p:ph type="sldNum" sz="quarter" idx="5"/>
          </p:nvPr>
        </p:nvSpPr>
        <p:spPr/>
        <p:txBody>
          <a:bodyPr/>
          <a:lstStyle/>
          <a:p>
            <a:fld id="{08191977-6545-43FA-B83F-CBD5B45B67AA}" type="slidenum">
              <a:rPr lang="en-US" smtClean="0"/>
              <a:t>3</a:t>
            </a:fld>
            <a:endParaRPr lang="en-US"/>
          </a:p>
        </p:txBody>
      </p:sp>
    </p:spTree>
    <p:extLst>
      <p:ext uri="{BB962C8B-B14F-4D97-AF65-F5344CB8AC3E}">
        <p14:creationId xmlns:p14="http://schemas.microsoft.com/office/powerpoint/2010/main" val="2402254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Pew Research Center, who has conducted numerous studies on the subject, 59 % of US teens have experienced cyberbullying. 90% say it is a problem. But 63% qualify it as a major problem that parents, school officials, teachers, and government are not doing enough to remedy.</a:t>
            </a:r>
          </a:p>
        </p:txBody>
      </p:sp>
      <p:sp>
        <p:nvSpPr>
          <p:cNvPr id="4" name="Slide Number Placeholder 3"/>
          <p:cNvSpPr>
            <a:spLocks noGrp="1"/>
          </p:cNvSpPr>
          <p:nvPr>
            <p:ph type="sldNum" sz="quarter" idx="5"/>
          </p:nvPr>
        </p:nvSpPr>
        <p:spPr/>
        <p:txBody>
          <a:bodyPr/>
          <a:lstStyle/>
          <a:p>
            <a:fld id="{08191977-6545-43FA-B83F-CBD5B45B67AA}" type="slidenum">
              <a:rPr lang="en-US" smtClean="0"/>
              <a:t>4</a:t>
            </a:fld>
            <a:endParaRPr lang="en-US"/>
          </a:p>
        </p:txBody>
      </p:sp>
    </p:spTree>
    <p:extLst>
      <p:ext uri="{BB962C8B-B14F-4D97-AF65-F5344CB8AC3E}">
        <p14:creationId xmlns:p14="http://schemas.microsoft.com/office/powerpoint/2010/main" val="3210938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A2A2A"/>
                </a:solidFill>
                <a:effectLst/>
                <a:latin typeface="Georgia" panose="02040502050405020303" pitchFamily="18" charset="0"/>
              </a:rPr>
              <a:t>Verifiable datasets around cyberbullying and its effects are not easy to assess. Question wording and practical difficulties in conducting surveys can introduce error or bias into the findings before modeling even begins. Even the frequency of a victim being online without collecting that datapoint can skew the results. The more kids are online, the more opportunity for cyberbullying to occur. </a:t>
            </a:r>
            <a:r>
              <a:rPr lang="en-US" b="0" i="0" dirty="0">
                <a:solidFill>
                  <a:srgbClr val="555555"/>
                </a:solidFill>
                <a:effectLst/>
                <a:latin typeface="Open Sans" panose="020B0606030504020204" pitchFamily="34" charset="0"/>
              </a:rPr>
              <a:t>For the most severe of these issues, studies do find a correlation between bullying and suicide. Overall, they suffer from methodological limitations due to both the survey collection for a single point in time and the sensitivity the questions pose the participants. Many studies also fail to control for other factors known to be related to suicide. As skewed as the data may be, there is enough research to strongly suggest a link between cyberbullying and the mental and physical health of the victims.</a:t>
            </a:r>
            <a:endParaRPr lang="en-US" dirty="0"/>
          </a:p>
        </p:txBody>
      </p:sp>
      <p:sp>
        <p:nvSpPr>
          <p:cNvPr id="4" name="Slide Number Placeholder 3"/>
          <p:cNvSpPr>
            <a:spLocks noGrp="1"/>
          </p:cNvSpPr>
          <p:nvPr>
            <p:ph type="sldNum" sz="quarter" idx="5"/>
          </p:nvPr>
        </p:nvSpPr>
        <p:spPr/>
        <p:txBody>
          <a:bodyPr/>
          <a:lstStyle/>
          <a:p>
            <a:fld id="{08191977-6545-43FA-B83F-CBD5B45B67AA}" type="slidenum">
              <a:rPr lang="en-US" smtClean="0"/>
              <a:t>5</a:t>
            </a:fld>
            <a:endParaRPr lang="en-US"/>
          </a:p>
        </p:txBody>
      </p:sp>
    </p:spTree>
    <p:extLst>
      <p:ext uri="{BB962C8B-B14F-4D97-AF65-F5344CB8AC3E}">
        <p14:creationId xmlns:p14="http://schemas.microsoft.com/office/powerpoint/2010/main" val="3016355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Pew Research Center four in ten Americans have battled online abuse in some form, often escalating to more severe behaviors such as stalking and sexual harassment. Difficulties arise in quantitative measurements for identifying bullying behaviors and collecting data on their frequencies in given populations as there is no set definition of "Cyber Bullying". Researchers must rely on self-reported data from respondents, each with their own list of words and actions they perceive as an attack. Research has begun on identifying factors that influence harassment such as socioeconomic, ethnic, or other diversity criteria. In that vein, I attempted to assess the pressure points that increase the likely hood of becoming an online victim. My research question for this data analysis was "Do household economic indicators (independent variable) indicate an increased likelihood of cyber bullying (dependent variable) in the US?“</a:t>
            </a:r>
          </a:p>
          <a:p>
            <a:endParaRPr lang="en-US" dirty="0"/>
          </a:p>
          <a:p>
            <a:r>
              <a:rPr lang="en-US" dirty="0"/>
              <a:t>1 [@auxier_anderson_perrin_turner_2020]</a:t>
            </a:r>
          </a:p>
          <a:p>
            <a:r>
              <a:rPr lang="en-US" dirty="0"/>
              <a:t>2 [@national_crime_prevention_council_2022] </a:t>
            </a:r>
          </a:p>
        </p:txBody>
      </p:sp>
      <p:sp>
        <p:nvSpPr>
          <p:cNvPr id="4" name="Slide Number Placeholder 3"/>
          <p:cNvSpPr>
            <a:spLocks noGrp="1"/>
          </p:cNvSpPr>
          <p:nvPr>
            <p:ph type="sldNum" sz="quarter" idx="5"/>
          </p:nvPr>
        </p:nvSpPr>
        <p:spPr/>
        <p:txBody>
          <a:bodyPr/>
          <a:lstStyle/>
          <a:p>
            <a:fld id="{08191977-6545-43FA-B83F-CBD5B45B67AA}" type="slidenum">
              <a:rPr lang="en-US" smtClean="0"/>
              <a:t>6</a:t>
            </a:fld>
            <a:endParaRPr lang="en-US"/>
          </a:p>
        </p:txBody>
      </p:sp>
    </p:spTree>
    <p:extLst>
      <p:ext uri="{BB962C8B-B14F-4D97-AF65-F5344CB8AC3E}">
        <p14:creationId xmlns:p14="http://schemas.microsoft.com/office/powerpoint/2010/main" val="2205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3A3A3A"/>
                </a:solidFill>
                <a:effectLst/>
                <a:latin typeface="Open Sans" panose="020B0606030504020204" pitchFamily="34" charset="0"/>
              </a:rPr>
              <a:t>Not to ignore the fact that adults are also victims of The goal of this research is to bring attention to the overwhelming numbers of individuals affected by this form of harassment. From this recognition, it is hoped that more programming will be built to cultivating resilience to prevent cyberbullying through intervention, new guidelines, empowerment for bystanders, and support for victims.</a:t>
            </a:r>
          </a:p>
        </p:txBody>
      </p:sp>
      <p:sp>
        <p:nvSpPr>
          <p:cNvPr id="4" name="Slide Number Placeholder 3"/>
          <p:cNvSpPr>
            <a:spLocks noGrp="1"/>
          </p:cNvSpPr>
          <p:nvPr>
            <p:ph type="sldNum" sz="quarter" idx="5"/>
          </p:nvPr>
        </p:nvSpPr>
        <p:spPr/>
        <p:txBody>
          <a:bodyPr/>
          <a:lstStyle/>
          <a:p>
            <a:fld id="{08191977-6545-43FA-B83F-CBD5B45B67AA}" type="slidenum">
              <a:rPr lang="en-US" smtClean="0"/>
              <a:t>7</a:t>
            </a:fld>
            <a:endParaRPr lang="en-US"/>
          </a:p>
        </p:txBody>
      </p:sp>
    </p:spTree>
    <p:extLst>
      <p:ext uri="{BB962C8B-B14F-4D97-AF65-F5344CB8AC3E}">
        <p14:creationId xmlns:p14="http://schemas.microsoft.com/office/powerpoint/2010/main" val="1184532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effort I will be using a data set derived from the US Census Bureau where respondents were asked about online harassment, stalking, or cyber-bullying for any member of their household. Only three of their most current supplemental surveys address these specific data elements. Data was collected from the 2015, 2017, and 2019 versions of the Current Population Survey, Computer, and Internet Use Supplement. According to a summary of the raw results of our dependent variable, approximately 3.23% of respondents reported cyberbullying for someone in their household. This finding runs contrary to other studies with smaller subject pools that report much higher percentage of the population examined reported affirmatively they were subjected to cyberbullying. This does diminish confidence in reliability of our results due to the incongruities between the census survey data and the dozens of other studies on the topic performed within the same timeframes.</a:t>
            </a:r>
          </a:p>
        </p:txBody>
      </p:sp>
      <p:sp>
        <p:nvSpPr>
          <p:cNvPr id="4" name="Slide Number Placeholder 3"/>
          <p:cNvSpPr>
            <a:spLocks noGrp="1"/>
          </p:cNvSpPr>
          <p:nvPr>
            <p:ph type="sldNum" sz="quarter" idx="5"/>
          </p:nvPr>
        </p:nvSpPr>
        <p:spPr/>
        <p:txBody>
          <a:bodyPr/>
          <a:lstStyle/>
          <a:p>
            <a:fld id="{08191977-6545-43FA-B83F-CBD5B45B67AA}" type="slidenum">
              <a:rPr lang="en-US" smtClean="0"/>
              <a:t>9</a:t>
            </a:fld>
            <a:endParaRPr lang="en-US"/>
          </a:p>
        </p:txBody>
      </p:sp>
    </p:spTree>
    <p:extLst>
      <p:ext uri="{BB962C8B-B14F-4D97-AF65-F5344CB8AC3E}">
        <p14:creationId xmlns:p14="http://schemas.microsoft.com/office/powerpoint/2010/main" val="1879462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some states were missing from the data set from this supplemental survey, the majority of states with identified data was enough to suggest that geography could play a part in propensity for cyberbullying. After smoothing the data, Texas and Florida were high on occurrence, while Missouri, the first state to enact laws that specifically called out cyberbullying as a punishable office, ranked one of the lowest in likelihood to encounter cyberbullying.</a:t>
            </a:r>
          </a:p>
        </p:txBody>
      </p:sp>
      <p:sp>
        <p:nvSpPr>
          <p:cNvPr id="4" name="Slide Number Placeholder 3"/>
          <p:cNvSpPr>
            <a:spLocks noGrp="1"/>
          </p:cNvSpPr>
          <p:nvPr>
            <p:ph type="sldNum" sz="quarter" idx="5"/>
          </p:nvPr>
        </p:nvSpPr>
        <p:spPr/>
        <p:txBody>
          <a:bodyPr/>
          <a:lstStyle/>
          <a:p>
            <a:fld id="{08191977-6545-43FA-B83F-CBD5B45B67AA}" type="slidenum">
              <a:rPr lang="en-US" smtClean="0"/>
              <a:t>11</a:t>
            </a:fld>
            <a:endParaRPr lang="en-US"/>
          </a:p>
        </p:txBody>
      </p:sp>
    </p:spTree>
    <p:extLst>
      <p:ext uri="{BB962C8B-B14F-4D97-AF65-F5344CB8AC3E}">
        <p14:creationId xmlns:p14="http://schemas.microsoft.com/office/powerpoint/2010/main" val="330138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91977-6545-43FA-B83F-CBD5B45B67AA}" type="slidenum">
              <a:rPr lang="en-US" smtClean="0"/>
              <a:t>12</a:t>
            </a:fld>
            <a:endParaRPr lang="en-US"/>
          </a:p>
        </p:txBody>
      </p:sp>
    </p:spTree>
    <p:extLst>
      <p:ext uri="{BB962C8B-B14F-4D97-AF65-F5344CB8AC3E}">
        <p14:creationId xmlns:p14="http://schemas.microsoft.com/office/powerpoint/2010/main" val="3060633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4A89-4159-43DC-BEA8-69A522AD38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D30BB7-AF47-4693-A7D9-37B03E7799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AC9B90-54EC-469E-9405-BB4001190B83}"/>
              </a:ext>
            </a:extLst>
          </p:cNvPr>
          <p:cNvSpPr>
            <a:spLocks noGrp="1"/>
          </p:cNvSpPr>
          <p:nvPr>
            <p:ph type="dt" sz="half" idx="10"/>
          </p:nvPr>
        </p:nvSpPr>
        <p:spPr/>
        <p:txBody>
          <a:bodyPr/>
          <a:lstStyle/>
          <a:p>
            <a:fld id="{1CCA561F-6552-4D4A-B56C-C15E6FDF5559}" type="datetimeFigureOut">
              <a:rPr lang="en-US" smtClean="0"/>
              <a:t>4/26/2022</a:t>
            </a:fld>
            <a:endParaRPr lang="en-US"/>
          </a:p>
        </p:txBody>
      </p:sp>
      <p:sp>
        <p:nvSpPr>
          <p:cNvPr id="5" name="Footer Placeholder 4">
            <a:extLst>
              <a:ext uri="{FF2B5EF4-FFF2-40B4-BE49-F238E27FC236}">
                <a16:creationId xmlns:a16="http://schemas.microsoft.com/office/drawing/2014/main" id="{D947A80D-CE12-41F6-B13A-123B2F548B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0869F7-944B-436B-A1DD-D60D04A75FAF}"/>
              </a:ext>
            </a:extLst>
          </p:cNvPr>
          <p:cNvSpPr>
            <a:spLocks noGrp="1"/>
          </p:cNvSpPr>
          <p:nvPr>
            <p:ph type="sldNum" sz="quarter" idx="12"/>
          </p:nvPr>
        </p:nvSpPr>
        <p:spPr/>
        <p:txBody>
          <a:bodyPr/>
          <a:lstStyle/>
          <a:p>
            <a:fld id="{C35D11C1-F116-4ECE-BC53-183A757F717B}" type="slidenum">
              <a:rPr lang="en-US" smtClean="0"/>
              <a:t>‹#›</a:t>
            </a:fld>
            <a:endParaRPr lang="en-US"/>
          </a:p>
        </p:txBody>
      </p:sp>
    </p:spTree>
    <p:extLst>
      <p:ext uri="{BB962C8B-B14F-4D97-AF65-F5344CB8AC3E}">
        <p14:creationId xmlns:p14="http://schemas.microsoft.com/office/powerpoint/2010/main" val="600965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138A1-D094-43AA-A143-7D8DEB036F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5E4AC-FF56-498F-A4A4-925EB4DF1F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ED2A0-57A3-491E-A2F7-0C3F1D324BD7}"/>
              </a:ext>
            </a:extLst>
          </p:cNvPr>
          <p:cNvSpPr>
            <a:spLocks noGrp="1"/>
          </p:cNvSpPr>
          <p:nvPr>
            <p:ph type="dt" sz="half" idx="10"/>
          </p:nvPr>
        </p:nvSpPr>
        <p:spPr/>
        <p:txBody>
          <a:bodyPr/>
          <a:lstStyle/>
          <a:p>
            <a:fld id="{1CCA561F-6552-4D4A-B56C-C15E6FDF5559}" type="datetimeFigureOut">
              <a:rPr lang="en-US" smtClean="0"/>
              <a:t>4/26/2022</a:t>
            </a:fld>
            <a:endParaRPr lang="en-US"/>
          </a:p>
        </p:txBody>
      </p:sp>
      <p:sp>
        <p:nvSpPr>
          <p:cNvPr id="5" name="Footer Placeholder 4">
            <a:extLst>
              <a:ext uri="{FF2B5EF4-FFF2-40B4-BE49-F238E27FC236}">
                <a16:creationId xmlns:a16="http://schemas.microsoft.com/office/drawing/2014/main" id="{B0BA5887-B659-4DC1-99DD-F06204A7B6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A2317-B893-487B-8034-E1C70927B4D3}"/>
              </a:ext>
            </a:extLst>
          </p:cNvPr>
          <p:cNvSpPr>
            <a:spLocks noGrp="1"/>
          </p:cNvSpPr>
          <p:nvPr>
            <p:ph type="sldNum" sz="quarter" idx="12"/>
          </p:nvPr>
        </p:nvSpPr>
        <p:spPr/>
        <p:txBody>
          <a:bodyPr/>
          <a:lstStyle/>
          <a:p>
            <a:fld id="{C35D11C1-F116-4ECE-BC53-183A757F717B}" type="slidenum">
              <a:rPr lang="en-US" smtClean="0"/>
              <a:t>‹#›</a:t>
            </a:fld>
            <a:endParaRPr lang="en-US"/>
          </a:p>
        </p:txBody>
      </p:sp>
    </p:spTree>
    <p:extLst>
      <p:ext uri="{BB962C8B-B14F-4D97-AF65-F5344CB8AC3E}">
        <p14:creationId xmlns:p14="http://schemas.microsoft.com/office/powerpoint/2010/main" val="687132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ABB529-6964-4492-A7DB-DF64E48194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A46080-6603-419C-BC55-BA116FA2A5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BFBECA-3EE0-4877-9417-0FF778103D09}"/>
              </a:ext>
            </a:extLst>
          </p:cNvPr>
          <p:cNvSpPr>
            <a:spLocks noGrp="1"/>
          </p:cNvSpPr>
          <p:nvPr>
            <p:ph type="dt" sz="half" idx="10"/>
          </p:nvPr>
        </p:nvSpPr>
        <p:spPr/>
        <p:txBody>
          <a:bodyPr/>
          <a:lstStyle/>
          <a:p>
            <a:fld id="{1CCA561F-6552-4D4A-B56C-C15E6FDF5559}" type="datetimeFigureOut">
              <a:rPr lang="en-US" smtClean="0"/>
              <a:t>4/26/2022</a:t>
            </a:fld>
            <a:endParaRPr lang="en-US"/>
          </a:p>
        </p:txBody>
      </p:sp>
      <p:sp>
        <p:nvSpPr>
          <p:cNvPr id="5" name="Footer Placeholder 4">
            <a:extLst>
              <a:ext uri="{FF2B5EF4-FFF2-40B4-BE49-F238E27FC236}">
                <a16:creationId xmlns:a16="http://schemas.microsoft.com/office/drawing/2014/main" id="{F48CF8BB-3921-4026-85C6-281372F15E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F05C-089F-4489-B27F-E51B72334E46}"/>
              </a:ext>
            </a:extLst>
          </p:cNvPr>
          <p:cNvSpPr>
            <a:spLocks noGrp="1"/>
          </p:cNvSpPr>
          <p:nvPr>
            <p:ph type="sldNum" sz="quarter" idx="12"/>
          </p:nvPr>
        </p:nvSpPr>
        <p:spPr/>
        <p:txBody>
          <a:bodyPr/>
          <a:lstStyle/>
          <a:p>
            <a:fld id="{C35D11C1-F116-4ECE-BC53-183A757F717B}" type="slidenum">
              <a:rPr lang="en-US" smtClean="0"/>
              <a:t>‹#›</a:t>
            </a:fld>
            <a:endParaRPr lang="en-US"/>
          </a:p>
        </p:txBody>
      </p:sp>
    </p:spTree>
    <p:extLst>
      <p:ext uri="{BB962C8B-B14F-4D97-AF65-F5344CB8AC3E}">
        <p14:creationId xmlns:p14="http://schemas.microsoft.com/office/powerpoint/2010/main" val="2952265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B2EC2-D8A2-4EAE-A1D4-0AFC0F0D8D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D9EFCC-4A0C-4964-934F-36643B828E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AF0C22-11E7-451B-A3E7-72EBCA5430A4}"/>
              </a:ext>
            </a:extLst>
          </p:cNvPr>
          <p:cNvSpPr>
            <a:spLocks noGrp="1"/>
          </p:cNvSpPr>
          <p:nvPr>
            <p:ph type="dt" sz="half" idx="10"/>
          </p:nvPr>
        </p:nvSpPr>
        <p:spPr/>
        <p:txBody>
          <a:bodyPr/>
          <a:lstStyle/>
          <a:p>
            <a:fld id="{1CCA561F-6552-4D4A-B56C-C15E6FDF5559}" type="datetimeFigureOut">
              <a:rPr lang="en-US" smtClean="0"/>
              <a:t>4/26/2022</a:t>
            </a:fld>
            <a:endParaRPr lang="en-US"/>
          </a:p>
        </p:txBody>
      </p:sp>
      <p:sp>
        <p:nvSpPr>
          <p:cNvPr id="5" name="Footer Placeholder 4">
            <a:extLst>
              <a:ext uri="{FF2B5EF4-FFF2-40B4-BE49-F238E27FC236}">
                <a16:creationId xmlns:a16="http://schemas.microsoft.com/office/drawing/2014/main" id="{8E9421D8-B9E7-4B8C-9170-DF7B41D3A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FB4676-884A-4327-AB29-2DAA8890B974}"/>
              </a:ext>
            </a:extLst>
          </p:cNvPr>
          <p:cNvSpPr>
            <a:spLocks noGrp="1"/>
          </p:cNvSpPr>
          <p:nvPr>
            <p:ph type="sldNum" sz="quarter" idx="12"/>
          </p:nvPr>
        </p:nvSpPr>
        <p:spPr/>
        <p:txBody>
          <a:bodyPr/>
          <a:lstStyle/>
          <a:p>
            <a:fld id="{C35D11C1-F116-4ECE-BC53-183A757F717B}" type="slidenum">
              <a:rPr lang="en-US" smtClean="0"/>
              <a:t>‹#›</a:t>
            </a:fld>
            <a:endParaRPr lang="en-US"/>
          </a:p>
        </p:txBody>
      </p:sp>
    </p:spTree>
    <p:extLst>
      <p:ext uri="{BB962C8B-B14F-4D97-AF65-F5344CB8AC3E}">
        <p14:creationId xmlns:p14="http://schemas.microsoft.com/office/powerpoint/2010/main" val="179204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418EF-1C14-4F2A-A2A1-988D42BCA8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351E0A-9A73-41F6-B360-AAC6F00CE3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670D75-CC27-409B-BDA7-AD3FCF33FCC7}"/>
              </a:ext>
            </a:extLst>
          </p:cNvPr>
          <p:cNvSpPr>
            <a:spLocks noGrp="1"/>
          </p:cNvSpPr>
          <p:nvPr>
            <p:ph type="dt" sz="half" idx="10"/>
          </p:nvPr>
        </p:nvSpPr>
        <p:spPr/>
        <p:txBody>
          <a:bodyPr/>
          <a:lstStyle/>
          <a:p>
            <a:fld id="{1CCA561F-6552-4D4A-B56C-C15E6FDF5559}" type="datetimeFigureOut">
              <a:rPr lang="en-US" smtClean="0"/>
              <a:t>4/26/2022</a:t>
            </a:fld>
            <a:endParaRPr lang="en-US"/>
          </a:p>
        </p:txBody>
      </p:sp>
      <p:sp>
        <p:nvSpPr>
          <p:cNvPr id="5" name="Footer Placeholder 4">
            <a:extLst>
              <a:ext uri="{FF2B5EF4-FFF2-40B4-BE49-F238E27FC236}">
                <a16:creationId xmlns:a16="http://schemas.microsoft.com/office/drawing/2014/main" id="{C92F20F1-8067-43A3-94FF-CF83BFCCA4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74912F-DD67-4B4A-96E8-CB12BB0D4136}"/>
              </a:ext>
            </a:extLst>
          </p:cNvPr>
          <p:cNvSpPr>
            <a:spLocks noGrp="1"/>
          </p:cNvSpPr>
          <p:nvPr>
            <p:ph type="sldNum" sz="quarter" idx="12"/>
          </p:nvPr>
        </p:nvSpPr>
        <p:spPr/>
        <p:txBody>
          <a:bodyPr/>
          <a:lstStyle/>
          <a:p>
            <a:fld id="{C35D11C1-F116-4ECE-BC53-183A757F717B}" type="slidenum">
              <a:rPr lang="en-US" smtClean="0"/>
              <a:t>‹#›</a:t>
            </a:fld>
            <a:endParaRPr lang="en-US"/>
          </a:p>
        </p:txBody>
      </p:sp>
    </p:spTree>
    <p:extLst>
      <p:ext uri="{BB962C8B-B14F-4D97-AF65-F5344CB8AC3E}">
        <p14:creationId xmlns:p14="http://schemas.microsoft.com/office/powerpoint/2010/main" val="3395576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BB1DF-BC6A-493F-914D-741DC993F7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915D8F-CCD1-4CBC-9314-B20A1C5102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3F7A16-73BC-4627-912A-184671B3EB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EA5F05-3920-457B-A8C8-1DF8E3D6CC8B}"/>
              </a:ext>
            </a:extLst>
          </p:cNvPr>
          <p:cNvSpPr>
            <a:spLocks noGrp="1"/>
          </p:cNvSpPr>
          <p:nvPr>
            <p:ph type="dt" sz="half" idx="10"/>
          </p:nvPr>
        </p:nvSpPr>
        <p:spPr/>
        <p:txBody>
          <a:bodyPr/>
          <a:lstStyle/>
          <a:p>
            <a:fld id="{1CCA561F-6552-4D4A-B56C-C15E6FDF5559}" type="datetimeFigureOut">
              <a:rPr lang="en-US" smtClean="0"/>
              <a:t>4/26/2022</a:t>
            </a:fld>
            <a:endParaRPr lang="en-US"/>
          </a:p>
        </p:txBody>
      </p:sp>
      <p:sp>
        <p:nvSpPr>
          <p:cNvPr id="6" name="Footer Placeholder 5">
            <a:extLst>
              <a:ext uri="{FF2B5EF4-FFF2-40B4-BE49-F238E27FC236}">
                <a16:creationId xmlns:a16="http://schemas.microsoft.com/office/drawing/2014/main" id="{6524E5CC-1763-4346-BF85-7251F5743C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DE856D-5537-4D60-9A2C-E2EA7CEE4D7B}"/>
              </a:ext>
            </a:extLst>
          </p:cNvPr>
          <p:cNvSpPr>
            <a:spLocks noGrp="1"/>
          </p:cNvSpPr>
          <p:nvPr>
            <p:ph type="sldNum" sz="quarter" idx="12"/>
          </p:nvPr>
        </p:nvSpPr>
        <p:spPr/>
        <p:txBody>
          <a:bodyPr/>
          <a:lstStyle/>
          <a:p>
            <a:fld id="{C35D11C1-F116-4ECE-BC53-183A757F717B}" type="slidenum">
              <a:rPr lang="en-US" smtClean="0"/>
              <a:t>‹#›</a:t>
            </a:fld>
            <a:endParaRPr lang="en-US"/>
          </a:p>
        </p:txBody>
      </p:sp>
    </p:spTree>
    <p:extLst>
      <p:ext uri="{BB962C8B-B14F-4D97-AF65-F5344CB8AC3E}">
        <p14:creationId xmlns:p14="http://schemas.microsoft.com/office/powerpoint/2010/main" val="3949785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D3D7-14B8-47A9-9AFE-4810214FA2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6C7A92-168E-4959-9EE4-3CA7D4012D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292E42-D537-4D51-8E04-0A6AAD0C79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C528AB-2B58-484B-9826-D94E93FD91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B06337-72CE-44C7-88F3-F57C6BC19F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295145-55E7-45C1-A24B-85E42FA45FD4}"/>
              </a:ext>
            </a:extLst>
          </p:cNvPr>
          <p:cNvSpPr>
            <a:spLocks noGrp="1"/>
          </p:cNvSpPr>
          <p:nvPr>
            <p:ph type="dt" sz="half" idx="10"/>
          </p:nvPr>
        </p:nvSpPr>
        <p:spPr/>
        <p:txBody>
          <a:bodyPr/>
          <a:lstStyle/>
          <a:p>
            <a:fld id="{1CCA561F-6552-4D4A-B56C-C15E6FDF5559}" type="datetimeFigureOut">
              <a:rPr lang="en-US" smtClean="0"/>
              <a:t>4/26/2022</a:t>
            </a:fld>
            <a:endParaRPr lang="en-US"/>
          </a:p>
        </p:txBody>
      </p:sp>
      <p:sp>
        <p:nvSpPr>
          <p:cNvPr id="8" name="Footer Placeholder 7">
            <a:extLst>
              <a:ext uri="{FF2B5EF4-FFF2-40B4-BE49-F238E27FC236}">
                <a16:creationId xmlns:a16="http://schemas.microsoft.com/office/drawing/2014/main" id="{2219E522-DFB6-4A87-BA1A-D76871D9D5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44520A-4510-42B0-8004-79565BB3366E}"/>
              </a:ext>
            </a:extLst>
          </p:cNvPr>
          <p:cNvSpPr>
            <a:spLocks noGrp="1"/>
          </p:cNvSpPr>
          <p:nvPr>
            <p:ph type="sldNum" sz="quarter" idx="12"/>
          </p:nvPr>
        </p:nvSpPr>
        <p:spPr/>
        <p:txBody>
          <a:bodyPr/>
          <a:lstStyle/>
          <a:p>
            <a:fld id="{C35D11C1-F116-4ECE-BC53-183A757F717B}" type="slidenum">
              <a:rPr lang="en-US" smtClean="0"/>
              <a:t>‹#›</a:t>
            </a:fld>
            <a:endParaRPr lang="en-US"/>
          </a:p>
        </p:txBody>
      </p:sp>
    </p:spTree>
    <p:extLst>
      <p:ext uri="{BB962C8B-B14F-4D97-AF65-F5344CB8AC3E}">
        <p14:creationId xmlns:p14="http://schemas.microsoft.com/office/powerpoint/2010/main" val="2725355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FB89-3AD1-4C01-8585-3305A8F959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09FBA7-31B8-4FB2-BDD7-D4008D93BFB4}"/>
              </a:ext>
            </a:extLst>
          </p:cNvPr>
          <p:cNvSpPr>
            <a:spLocks noGrp="1"/>
          </p:cNvSpPr>
          <p:nvPr>
            <p:ph type="dt" sz="half" idx="10"/>
          </p:nvPr>
        </p:nvSpPr>
        <p:spPr/>
        <p:txBody>
          <a:bodyPr/>
          <a:lstStyle/>
          <a:p>
            <a:fld id="{1CCA561F-6552-4D4A-B56C-C15E6FDF5559}" type="datetimeFigureOut">
              <a:rPr lang="en-US" smtClean="0"/>
              <a:t>4/26/2022</a:t>
            </a:fld>
            <a:endParaRPr lang="en-US"/>
          </a:p>
        </p:txBody>
      </p:sp>
      <p:sp>
        <p:nvSpPr>
          <p:cNvPr id="4" name="Footer Placeholder 3">
            <a:extLst>
              <a:ext uri="{FF2B5EF4-FFF2-40B4-BE49-F238E27FC236}">
                <a16:creationId xmlns:a16="http://schemas.microsoft.com/office/drawing/2014/main" id="{334523DD-5D56-4594-A5A6-766B045F58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C4C531-8161-4328-B97E-E4FAC9A4E678}"/>
              </a:ext>
            </a:extLst>
          </p:cNvPr>
          <p:cNvSpPr>
            <a:spLocks noGrp="1"/>
          </p:cNvSpPr>
          <p:nvPr>
            <p:ph type="sldNum" sz="quarter" idx="12"/>
          </p:nvPr>
        </p:nvSpPr>
        <p:spPr/>
        <p:txBody>
          <a:bodyPr/>
          <a:lstStyle/>
          <a:p>
            <a:fld id="{C35D11C1-F116-4ECE-BC53-183A757F717B}" type="slidenum">
              <a:rPr lang="en-US" smtClean="0"/>
              <a:t>‹#›</a:t>
            </a:fld>
            <a:endParaRPr lang="en-US"/>
          </a:p>
        </p:txBody>
      </p:sp>
    </p:spTree>
    <p:extLst>
      <p:ext uri="{BB962C8B-B14F-4D97-AF65-F5344CB8AC3E}">
        <p14:creationId xmlns:p14="http://schemas.microsoft.com/office/powerpoint/2010/main" val="619972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3ED1D8-424B-4868-9B86-D0610A32BDBD}"/>
              </a:ext>
            </a:extLst>
          </p:cNvPr>
          <p:cNvSpPr>
            <a:spLocks noGrp="1"/>
          </p:cNvSpPr>
          <p:nvPr>
            <p:ph type="dt" sz="half" idx="10"/>
          </p:nvPr>
        </p:nvSpPr>
        <p:spPr/>
        <p:txBody>
          <a:bodyPr/>
          <a:lstStyle/>
          <a:p>
            <a:fld id="{1CCA561F-6552-4D4A-B56C-C15E6FDF5559}" type="datetimeFigureOut">
              <a:rPr lang="en-US" smtClean="0"/>
              <a:t>4/26/2022</a:t>
            </a:fld>
            <a:endParaRPr lang="en-US"/>
          </a:p>
        </p:txBody>
      </p:sp>
      <p:sp>
        <p:nvSpPr>
          <p:cNvPr id="3" name="Footer Placeholder 2">
            <a:extLst>
              <a:ext uri="{FF2B5EF4-FFF2-40B4-BE49-F238E27FC236}">
                <a16:creationId xmlns:a16="http://schemas.microsoft.com/office/drawing/2014/main" id="{23846E01-36A2-40E9-A0E0-0E199EF4D4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D4DDB7-70A5-425F-A999-B594495ECFF2}"/>
              </a:ext>
            </a:extLst>
          </p:cNvPr>
          <p:cNvSpPr>
            <a:spLocks noGrp="1"/>
          </p:cNvSpPr>
          <p:nvPr>
            <p:ph type="sldNum" sz="quarter" idx="12"/>
          </p:nvPr>
        </p:nvSpPr>
        <p:spPr/>
        <p:txBody>
          <a:bodyPr/>
          <a:lstStyle/>
          <a:p>
            <a:fld id="{C35D11C1-F116-4ECE-BC53-183A757F717B}" type="slidenum">
              <a:rPr lang="en-US" smtClean="0"/>
              <a:t>‹#›</a:t>
            </a:fld>
            <a:endParaRPr lang="en-US"/>
          </a:p>
        </p:txBody>
      </p:sp>
    </p:spTree>
    <p:extLst>
      <p:ext uri="{BB962C8B-B14F-4D97-AF65-F5344CB8AC3E}">
        <p14:creationId xmlns:p14="http://schemas.microsoft.com/office/powerpoint/2010/main" val="1134666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1661A-CBAA-4118-A13D-C12EFAEEBC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FE131A-A80E-4712-BCAB-2622BE586A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065830-C9CD-4D76-A02B-9686FF566C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50A47E-7BFD-4827-A9AA-6A0839C0F37B}"/>
              </a:ext>
            </a:extLst>
          </p:cNvPr>
          <p:cNvSpPr>
            <a:spLocks noGrp="1"/>
          </p:cNvSpPr>
          <p:nvPr>
            <p:ph type="dt" sz="half" idx="10"/>
          </p:nvPr>
        </p:nvSpPr>
        <p:spPr/>
        <p:txBody>
          <a:bodyPr/>
          <a:lstStyle/>
          <a:p>
            <a:fld id="{1CCA561F-6552-4D4A-B56C-C15E6FDF5559}" type="datetimeFigureOut">
              <a:rPr lang="en-US" smtClean="0"/>
              <a:t>4/26/2022</a:t>
            </a:fld>
            <a:endParaRPr lang="en-US"/>
          </a:p>
        </p:txBody>
      </p:sp>
      <p:sp>
        <p:nvSpPr>
          <p:cNvPr id="6" name="Footer Placeholder 5">
            <a:extLst>
              <a:ext uri="{FF2B5EF4-FFF2-40B4-BE49-F238E27FC236}">
                <a16:creationId xmlns:a16="http://schemas.microsoft.com/office/drawing/2014/main" id="{43B8BCB1-BCCC-4A3F-A255-70B707F19D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151E2A-825A-426A-9924-D1247D9017CC}"/>
              </a:ext>
            </a:extLst>
          </p:cNvPr>
          <p:cNvSpPr>
            <a:spLocks noGrp="1"/>
          </p:cNvSpPr>
          <p:nvPr>
            <p:ph type="sldNum" sz="quarter" idx="12"/>
          </p:nvPr>
        </p:nvSpPr>
        <p:spPr/>
        <p:txBody>
          <a:bodyPr/>
          <a:lstStyle/>
          <a:p>
            <a:fld id="{C35D11C1-F116-4ECE-BC53-183A757F717B}" type="slidenum">
              <a:rPr lang="en-US" smtClean="0"/>
              <a:t>‹#›</a:t>
            </a:fld>
            <a:endParaRPr lang="en-US"/>
          </a:p>
        </p:txBody>
      </p:sp>
    </p:spTree>
    <p:extLst>
      <p:ext uri="{BB962C8B-B14F-4D97-AF65-F5344CB8AC3E}">
        <p14:creationId xmlns:p14="http://schemas.microsoft.com/office/powerpoint/2010/main" val="301931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4AEAF-6084-4752-9BA7-86694C2E60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E54776-F189-487A-BEA7-80516C3DF3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ADA537-4789-4BE3-AAD5-15EFDCA145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845DBD-AEEC-4D85-9300-EE7B457A230F}"/>
              </a:ext>
            </a:extLst>
          </p:cNvPr>
          <p:cNvSpPr>
            <a:spLocks noGrp="1"/>
          </p:cNvSpPr>
          <p:nvPr>
            <p:ph type="dt" sz="half" idx="10"/>
          </p:nvPr>
        </p:nvSpPr>
        <p:spPr/>
        <p:txBody>
          <a:bodyPr/>
          <a:lstStyle/>
          <a:p>
            <a:fld id="{1CCA561F-6552-4D4A-B56C-C15E6FDF5559}" type="datetimeFigureOut">
              <a:rPr lang="en-US" smtClean="0"/>
              <a:t>4/26/2022</a:t>
            </a:fld>
            <a:endParaRPr lang="en-US"/>
          </a:p>
        </p:txBody>
      </p:sp>
      <p:sp>
        <p:nvSpPr>
          <p:cNvPr id="6" name="Footer Placeholder 5">
            <a:extLst>
              <a:ext uri="{FF2B5EF4-FFF2-40B4-BE49-F238E27FC236}">
                <a16:creationId xmlns:a16="http://schemas.microsoft.com/office/drawing/2014/main" id="{E21FEF52-612D-46BF-B559-88FF6BAB12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D130E6-107D-4B5C-916B-8B5186E148CE}"/>
              </a:ext>
            </a:extLst>
          </p:cNvPr>
          <p:cNvSpPr>
            <a:spLocks noGrp="1"/>
          </p:cNvSpPr>
          <p:nvPr>
            <p:ph type="sldNum" sz="quarter" idx="12"/>
          </p:nvPr>
        </p:nvSpPr>
        <p:spPr/>
        <p:txBody>
          <a:bodyPr/>
          <a:lstStyle/>
          <a:p>
            <a:fld id="{C35D11C1-F116-4ECE-BC53-183A757F717B}" type="slidenum">
              <a:rPr lang="en-US" smtClean="0"/>
              <a:t>‹#›</a:t>
            </a:fld>
            <a:endParaRPr lang="en-US"/>
          </a:p>
        </p:txBody>
      </p:sp>
    </p:spTree>
    <p:extLst>
      <p:ext uri="{BB962C8B-B14F-4D97-AF65-F5344CB8AC3E}">
        <p14:creationId xmlns:p14="http://schemas.microsoft.com/office/powerpoint/2010/main" val="3913672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CA1F0C-BA45-4ECF-AE31-C2036995E8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CBAF33-764E-495E-A483-F414D21D6A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2AE4B3-9E57-4021-8E6D-BE3C93C5EB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CA561F-6552-4D4A-B56C-C15E6FDF5559}" type="datetimeFigureOut">
              <a:rPr lang="en-US" smtClean="0"/>
              <a:t>4/26/2022</a:t>
            </a:fld>
            <a:endParaRPr lang="en-US"/>
          </a:p>
        </p:txBody>
      </p:sp>
      <p:sp>
        <p:nvSpPr>
          <p:cNvPr id="5" name="Footer Placeholder 4">
            <a:extLst>
              <a:ext uri="{FF2B5EF4-FFF2-40B4-BE49-F238E27FC236}">
                <a16:creationId xmlns:a16="http://schemas.microsoft.com/office/drawing/2014/main" id="{3E141DA6-D2C9-4F3E-A7F1-03C3C83CCD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133F06-E1E8-4E01-9391-C09E844F60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5D11C1-F116-4ECE-BC53-183A757F717B}" type="slidenum">
              <a:rPr lang="en-US" smtClean="0"/>
              <a:t>‹#›</a:t>
            </a:fld>
            <a:endParaRPr lang="en-US"/>
          </a:p>
        </p:txBody>
      </p:sp>
    </p:spTree>
    <p:extLst>
      <p:ext uri="{BB962C8B-B14F-4D97-AF65-F5344CB8AC3E}">
        <p14:creationId xmlns:p14="http://schemas.microsoft.com/office/powerpoint/2010/main" val="2724825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496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BDBA4B9D-A577-4EA5-920B-7973F8380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758" y="582039"/>
            <a:ext cx="9028483" cy="56939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59742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6B03925B-601B-4A0E-B2D8-06697E0EF9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6163" y="1423398"/>
            <a:ext cx="7719673" cy="40112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81313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9CD89248-2E5F-4BD6-9289-9EB17D8AD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2987" y="863232"/>
            <a:ext cx="8146026" cy="51315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50298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pic>
        <p:nvPicPr>
          <p:cNvPr id="3" name="Picture 2" descr="Chart, treemap chart&#10;&#10;Description automatically generated">
            <a:extLst>
              <a:ext uri="{FF2B5EF4-FFF2-40B4-BE49-F238E27FC236}">
                <a16:creationId xmlns:a16="http://schemas.microsoft.com/office/drawing/2014/main" id="{C813D75E-93E5-4A63-A783-503477EBDB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7238" y="774766"/>
            <a:ext cx="8577524" cy="53084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971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585C2726-9EB7-45B9-9014-8D1A5632F4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6376" y="967750"/>
            <a:ext cx="8279247" cy="4922499"/>
          </a:xfrm>
          <a:prstGeom prst="rect">
            <a:avLst/>
          </a:prstGeom>
          <a:ln w="38100" cap="sq">
            <a:solidFill>
              <a:srgbClr val="000000"/>
            </a:solidFill>
            <a:prstDash val="solid"/>
            <a:miter lim="8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78904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BC11DA93-43F8-4D86-AC65-346A70C70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59" y="705207"/>
            <a:ext cx="8927482" cy="5447586"/>
          </a:xfrm>
          <a:prstGeom prst="rect">
            <a:avLst/>
          </a:prstGeom>
          <a:ln w="38100" cap="sq">
            <a:solidFill>
              <a:srgbClr val="000000"/>
            </a:solidFill>
            <a:prstDash val="solid"/>
            <a:miter lim="8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2673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904E557D-1233-4104-9FFC-527CCB878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158" y="1091887"/>
            <a:ext cx="7493684" cy="4674225"/>
          </a:xfrm>
          <a:prstGeom prst="rect">
            <a:avLst/>
          </a:prstGeom>
          <a:ln w="38100" cap="sq">
            <a:solidFill>
              <a:srgbClr val="000000"/>
            </a:solidFill>
            <a:prstDash val="solid"/>
            <a:miter lim="8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38344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pic>
        <p:nvPicPr>
          <p:cNvPr id="3" name="Picture 2" descr="Diagram&#10;&#10;Description automatically generated with low confidence">
            <a:extLst>
              <a:ext uri="{FF2B5EF4-FFF2-40B4-BE49-F238E27FC236}">
                <a16:creationId xmlns:a16="http://schemas.microsoft.com/office/drawing/2014/main" id="{C53894B2-6FBD-4748-804D-88EE51CE5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125" y="1170307"/>
            <a:ext cx="8011749" cy="4517386"/>
          </a:xfrm>
          <a:prstGeom prst="rect">
            <a:avLst/>
          </a:prstGeom>
          <a:ln w="38100" cap="sq">
            <a:solidFill>
              <a:srgbClr val="000000"/>
            </a:solidFill>
            <a:prstDash val="solid"/>
            <a:miter lim="8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03361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252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054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346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8149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344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705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1807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4738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353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4438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3437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391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60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BC42F10-1063-499E-A96C-CF7326C2B7FA}"/>
              </a:ext>
            </a:extLst>
          </p:cNvPr>
          <p:cNvSpPr/>
          <p:nvPr/>
        </p:nvSpPr>
        <p:spPr>
          <a:xfrm>
            <a:off x="5038298" y="4039738"/>
            <a:ext cx="2115403" cy="1937982"/>
          </a:xfrm>
          <a:prstGeom prst="rect">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6600" b="1" dirty="0">
                <a:solidFill>
                  <a:schemeClr val="tx1"/>
                </a:solidFill>
              </a:rPr>
              <a:t>48</a:t>
            </a:r>
          </a:p>
          <a:p>
            <a:pPr algn="ctr"/>
            <a:r>
              <a:rPr lang="en-US" dirty="0">
                <a:solidFill>
                  <a:schemeClr val="tx1"/>
                </a:solidFill>
              </a:rPr>
              <a:t>States with Laws Against Cyberbullying</a:t>
            </a:r>
          </a:p>
        </p:txBody>
      </p:sp>
      <p:sp>
        <p:nvSpPr>
          <p:cNvPr id="7" name="Rectangle 6">
            <a:extLst>
              <a:ext uri="{FF2B5EF4-FFF2-40B4-BE49-F238E27FC236}">
                <a16:creationId xmlns:a16="http://schemas.microsoft.com/office/drawing/2014/main" id="{1BC1A116-0BF2-4083-89EF-A9A3FCCCE763}"/>
              </a:ext>
            </a:extLst>
          </p:cNvPr>
          <p:cNvSpPr/>
          <p:nvPr/>
        </p:nvSpPr>
        <p:spPr>
          <a:xfrm>
            <a:off x="2640003" y="4039738"/>
            <a:ext cx="2115403" cy="1937982"/>
          </a:xfrm>
          <a:prstGeom prst="rect">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6600" b="1" dirty="0">
                <a:solidFill>
                  <a:schemeClr val="tx1"/>
                </a:solidFill>
              </a:rPr>
              <a:t>48</a:t>
            </a:r>
          </a:p>
          <a:p>
            <a:pPr algn="ctr"/>
            <a:r>
              <a:rPr lang="en-US" dirty="0">
                <a:solidFill>
                  <a:schemeClr val="tx1"/>
                </a:solidFill>
              </a:rPr>
              <a:t>States with Laws Against Cyberbullying</a:t>
            </a:r>
          </a:p>
        </p:txBody>
      </p:sp>
      <p:sp>
        <p:nvSpPr>
          <p:cNvPr id="8" name="Rectangle 7">
            <a:extLst>
              <a:ext uri="{FF2B5EF4-FFF2-40B4-BE49-F238E27FC236}">
                <a16:creationId xmlns:a16="http://schemas.microsoft.com/office/drawing/2014/main" id="{6865CFD7-0D32-4FC8-8998-4A1F606565A2}"/>
              </a:ext>
            </a:extLst>
          </p:cNvPr>
          <p:cNvSpPr/>
          <p:nvPr/>
        </p:nvSpPr>
        <p:spPr>
          <a:xfrm>
            <a:off x="7436593" y="4039738"/>
            <a:ext cx="2115403" cy="1937982"/>
          </a:xfrm>
          <a:prstGeom prst="rect">
            <a:avLst/>
          </a:prstGeom>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6600" b="1" dirty="0">
                <a:solidFill>
                  <a:schemeClr val="tx1"/>
                </a:solidFill>
              </a:rPr>
              <a:t>48</a:t>
            </a:r>
          </a:p>
          <a:p>
            <a:pPr algn="ctr"/>
            <a:r>
              <a:rPr lang="en-US" dirty="0">
                <a:solidFill>
                  <a:schemeClr val="tx1"/>
                </a:solidFill>
              </a:rPr>
              <a:t>States with Laws Against Cyberbullying</a:t>
            </a:r>
          </a:p>
        </p:txBody>
      </p:sp>
    </p:spTree>
    <p:extLst>
      <p:ext uri="{BB962C8B-B14F-4D97-AF65-F5344CB8AC3E}">
        <p14:creationId xmlns:p14="http://schemas.microsoft.com/office/powerpoint/2010/main" val="3541602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E92C29-CAB6-4264-9F56-93D85809B757}"/>
              </a:ext>
            </a:extLst>
          </p:cNvPr>
          <p:cNvSpPr txBox="1"/>
          <p:nvPr/>
        </p:nvSpPr>
        <p:spPr>
          <a:xfrm>
            <a:off x="2676303" y="1295400"/>
            <a:ext cx="6662056" cy="954107"/>
          </a:xfrm>
          <a:prstGeom prst="rect">
            <a:avLst/>
          </a:prstGeom>
          <a:noFill/>
        </p:spPr>
        <p:txBody>
          <a:bodyPr wrap="square" rtlCol="0">
            <a:spAutoFit/>
          </a:bodyPr>
          <a:lstStyle/>
          <a:p>
            <a:pPr marL="457200" indent="-457200">
              <a:buFont typeface="Wingdings" panose="05000000000000000000" pitchFamily="2" charset="2"/>
              <a:buChar char="Ø"/>
            </a:pPr>
            <a:r>
              <a:rPr lang="en-US" sz="2800" b="0" i="0" dirty="0">
                <a:effectLst/>
                <a:latin typeface="Montserrat ExtraBold" pitchFamily="2" charset="0"/>
              </a:rPr>
              <a:t>59% of U.S. teens have experienced cyberbullying</a:t>
            </a:r>
            <a:endParaRPr lang="en-US" sz="2800" dirty="0">
              <a:latin typeface="Montserrat ExtraBold" pitchFamily="2" charset="0"/>
            </a:endParaRPr>
          </a:p>
        </p:txBody>
      </p:sp>
      <p:sp>
        <p:nvSpPr>
          <p:cNvPr id="3" name="TextBox 2">
            <a:extLst>
              <a:ext uri="{FF2B5EF4-FFF2-40B4-BE49-F238E27FC236}">
                <a16:creationId xmlns:a16="http://schemas.microsoft.com/office/drawing/2014/main" id="{9132B1D2-EC2D-4657-A9B3-947F2A2594D3}"/>
              </a:ext>
            </a:extLst>
          </p:cNvPr>
          <p:cNvSpPr txBox="1"/>
          <p:nvPr/>
        </p:nvSpPr>
        <p:spPr>
          <a:xfrm>
            <a:off x="2676303" y="3797619"/>
            <a:ext cx="6847113" cy="954107"/>
          </a:xfrm>
          <a:prstGeom prst="rect">
            <a:avLst/>
          </a:prstGeom>
          <a:noFill/>
        </p:spPr>
        <p:txBody>
          <a:bodyPr wrap="square" rtlCol="0">
            <a:spAutoFit/>
          </a:bodyPr>
          <a:lstStyle>
            <a:defPPr>
              <a:defRPr lang="en-US"/>
            </a:defPPr>
            <a:lvl1pPr marL="457200" indent="-457200">
              <a:buFont typeface="Wingdings" panose="05000000000000000000" pitchFamily="2" charset="2"/>
              <a:buChar char="Ø"/>
              <a:defRPr sz="2800" b="0" i="0">
                <a:solidFill>
                  <a:srgbClr val="C00000"/>
                </a:solidFill>
                <a:effectLst/>
                <a:latin typeface="Montserrat ExtraBold" pitchFamily="2" charset="0"/>
              </a:defRPr>
            </a:lvl1pPr>
          </a:lstStyle>
          <a:p>
            <a:r>
              <a:rPr lang="en-US" dirty="0">
                <a:solidFill>
                  <a:schemeClr val="tx1"/>
                </a:solidFill>
              </a:rPr>
              <a:t>25% of teens say they received unwanted explicit images</a:t>
            </a:r>
          </a:p>
        </p:txBody>
      </p:sp>
      <p:sp>
        <p:nvSpPr>
          <p:cNvPr id="4" name="TextBox 3">
            <a:extLst>
              <a:ext uri="{FF2B5EF4-FFF2-40B4-BE49-F238E27FC236}">
                <a16:creationId xmlns:a16="http://schemas.microsoft.com/office/drawing/2014/main" id="{5D12A65C-EDA7-49B3-ADB0-7CFB160AF80C}"/>
              </a:ext>
            </a:extLst>
          </p:cNvPr>
          <p:cNvSpPr txBox="1"/>
          <p:nvPr/>
        </p:nvSpPr>
        <p:spPr>
          <a:xfrm>
            <a:off x="4822371" y="6477000"/>
            <a:ext cx="2719847" cy="369332"/>
          </a:xfrm>
          <a:prstGeom prst="rect">
            <a:avLst/>
          </a:prstGeom>
          <a:noFill/>
        </p:spPr>
        <p:txBody>
          <a:bodyPr wrap="none" rtlCol="0">
            <a:spAutoFit/>
          </a:bodyPr>
          <a:lstStyle/>
          <a:p>
            <a:r>
              <a:rPr lang="en-US" i="1" dirty="0"/>
              <a:t>Pew Research Center, 2018</a:t>
            </a:r>
          </a:p>
        </p:txBody>
      </p:sp>
      <p:sp>
        <p:nvSpPr>
          <p:cNvPr id="6" name="TextBox 5">
            <a:extLst>
              <a:ext uri="{FF2B5EF4-FFF2-40B4-BE49-F238E27FC236}">
                <a16:creationId xmlns:a16="http://schemas.microsoft.com/office/drawing/2014/main" id="{36D3205C-7117-47B8-BF62-063D10FA9764}"/>
              </a:ext>
            </a:extLst>
          </p:cNvPr>
          <p:cNvSpPr txBox="1"/>
          <p:nvPr/>
        </p:nvSpPr>
        <p:spPr>
          <a:xfrm>
            <a:off x="2676303" y="2761953"/>
            <a:ext cx="6744490" cy="523220"/>
          </a:xfrm>
          <a:prstGeom prst="rect">
            <a:avLst/>
          </a:prstGeom>
          <a:noFill/>
        </p:spPr>
        <p:txBody>
          <a:bodyPr wrap="square" rtlCol="0">
            <a:spAutoFit/>
          </a:bodyPr>
          <a:lstStyle>
            <a:defPPr>
              <a:defRPr lang="en-US"/>
            </a:defPPr>
            <a:lvl1pPr marL="457200" indent="-457200">
              <a:buFont typeface="Wingdings" panose="05000000000000000000" pitchFamily="2" charset="2"/>
              <a:buChar char="Ø"/>
              <a:defRPr sz="2800" b="0" i="0">
                <a:solidFill>
                  <a:srgbClr val="C00000"/>
                </a:solidFill>
                <a:effectLst/>
                <a:latin typeface="Montserrat ExtraBold" pitchFamily="2" charset="0"/>
              </a:defRPr>
            </a:lvl1pPr>
          </a:lstStyle>
          <a:p>
            <a:r>
              <a:rPr lang="en-US" dirty="0">
                <a:solidFill>
                  <a:schemeClr val="tx1"/>
                </a:solidFill>
              </a:rPr>
              <a:t>63% say this is a major problem</a:t>
            </a:r>
          </a:p>
        </p:txBody>
      </p:sp>
    </p:spTree>
    <p:extLst>
      <p:ext uri="{BB962C8B-B14F-4D97-AF65-F5344CB8AC3E}">
        <p14:creationId xmlns:p14="http://schemas.microsoft.com/office/powerpoint/2010/main" val="4081483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0DD4700-A2AC-4CB7-B062-BA68B9BA8CD3}"/>
              </a:ext>
            </a:extLst>
          </p:cNvPr>
          <p:cNvGrpSpPr/>
          <p:nvPr/>
        </p:nvGrpSpPr>
        <p:grpSpPr>
          <a:xfrm>
            <a:off x="2137718" y="1312123"/>
            <a:ext cx="7916564" cy="4710135"/>
            <a:chOff x="2137718" y="1192380"/>
            <a:chExt cx="7916564" cy="4710135"/>
          </a:xfrm>
        </p:grpSpPr>
        <p:pic>
          <p:nvPicPr>
            <p:cNvPr id="3" name="Picture 2" descr="Chart, bar chart&#10;&#10;Description automatically generated">
              <a:extLst>
                <a:ext uri="{FF2B5EF4-FFF2-40B4-BE49-F238E27FC236}">
                  <a16:creationId xmlns:a16="http://schemas.microsoft.com/office/drawing/2014/main" id="{FBEBDC50-A35B-4E4E-B781-787DB5D998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7718" y="1192380"/>
              <a:ext cx="7916564" cy="47101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9BC0A952-8349-4E01-A18A-DA3DC374B8BF}"/>
                </a:ext>
              </a:extLst>
            </p:cNvPr>
            <p:cNvSpPr txBox="1"/>
            <p:nvPr/>
          </p:nvSpPr>
          <p:spPr>
            <a:xfrm>
              <a:off x="4386942" y="1420582"/>
              <a:ext cx="3418115" cy="369332"/>
            </a:xfrm>
            <a:prstGeom prst="rect">
              <a:avLst/>
            </a:prstGeom>
            <a:noFill/>
          </p:spPr>
          <p:txBody>
            <a:bodyPr wrap="square" rtlCol="0">
              <a:spAutoFit/>
            </a:bodyPr>
            <a:lstStyle/>
            <a:p>
              <a:r>
                <a:rPr lang="en-US" dirty="0"/>
                <a:t>BroadbandSearch.com, 2022</a:t>
              </a:r>
            </a:p>
          </p:txBody>
        </p:sp>
      </p:grpSp>
    </p:spTree>
    <p:extLst>
      <p:ext uri="{BB962C8B-B14F-4D97-AF65-F5344CB8AC3E}">
        <p14:creationId xmlns:p14="http://schemas.microsoft.com/office/powerpoint/2010/main" val="2724660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0AD7EB-4574-4F02-A116-83653BA5F701}"/>
              </a:ext>
            </a:extLst>
          </p:cNvPr>
          <p:cNvSpPr/>
          <p:nvPr/>
        </p:nvSpPr>
        <p:spPr>
          <a:xfrm>
            <a:off x="2570922" y="3256721"/>
            <a:ext cx="7050156" cy="2799523"/>
          </a:xfrm>
          <a:prstGeom prst="rect">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Montserrat Black" pitchFamily="2" charset="0"/>
              </a:rPr>
              <a:t>Do household economic indicators (independent variable) indicate an increased likelihood of cyber bullying (dependent variable) in the US?</a:t>
            </a:r>
          </a:p>
        </p:txBody>
      </p:sp>
      <p:sp>
        <p:nvSpPr>
          <p:cNvPr id="3" name="TextBox 2">
            <a:extLst>
              <a:ext uri="{FF2B5EF4-FFF2-40B4-BE49-F238E27FC236}">
                <a16:creationId xmlns:a16="http://schemas.microsoft.com/office/drawing/2014/main" id="{12266642-1A22-4B79-8846-D25EF858C72E}"/>
              </a:ext>
            </a:extLst>
          </p:cNvPr>
          <p:cNvSpPr txBox="1"/>
          <p:nvPr/>
        </p:nvSpPr>
        <p:spPr>
          <a:xfrm flipH="1">
            <a:off x="1994452" y="1007165"/>
            <a:ext cx="8203096" cy="1015663"/>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6000" dirty="0">
                <a:solidFill>
                  <a:schemeClr val="bg1"/>
                </a:solidFill>
                <a:latin typeface="Montserrat Black" pitchFamily="2" charset="0"/>
              </a:rPr>
              <a:t>Research Question</a:t>
            </a:r>
          </a:p>
        </p:txBody>
      </p:sp>
    </p:spTree>
    <p:extLst>
      <p:ext uri="{BB962C8B-B14F-4D97-AF65-F5344CB8AC3E}">
        <p14:creationId xmlns:p14="http://schemas.microsoft.com/office/powerpoint/2010/main" val="2346366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9744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105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5EB6B5CF-B0F6-4A80-99DF-978FDA7FB0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446" y="951371"/>
            <a:ext cx="8013108" cy="49552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907D0FB1-0FAC-40C5-935F-4C659B1FB9E5}"/>
              </a:ext>
            </a:extLst>
          </p:cNvPr>
          <p:cNvSpPr txBox="1"/>
          <p:nvPr/>
        </p:nvSpPr>
        <p:spPr>
          <a:xfrm>
            <a:off x="4754927" y="151923"/>
            <a:ext cx="2682145"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4000" dirty="0">
                <a:solidFill>
                  <a:schemeClr val="bg1"/>
                </a:solidFill>
                <a:latin typeface="Montserrat Black" pitchFamily="2" charset="0"/>
              </a:rPr>
              <a:t>The Data</a:t>
            </a:r>
          </a:p>
        </p:txBody>
      </p:sp>
    </p:spTree>
    <p:extLst>
      <p:ext uri="{BB962C8B-B14F-4D97-AF65-F5344CB8AC3E}">
        <p14:creationId xmlns:p14="http://schemas.microsoft.com/office/powerpoint/2010/main" val="3466289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TotalTime>
  <Words>1319</Words>
  <Application>Microsoft Office PowerPoint</Application>
  <PresentationFormat>Widescreen</PresentationFormat>
  <Paragraphs>36</Paragraphs>
  <Slides>29</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Calibri</vt:lpstr>
      <vt:lpstr>Calibri Light</vt:lpstr>
      <vt:lpstr>Georgia</vt:lpstr>
      <vt:lpstr>Merriweather</vt:lpstr>
      <vt:lpstr>Montserrat Black</vt:lpstr>
      <vt:lpstr>Montserrat ExtraBold</vt:lpstr>
      <vt:lpstr>Open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Bridger Moreland</dc:creator>
  <cp:lastModifiedBy>Bridger Moreland</cp:lastModifiedBy>
  <cp:revision>30</cp:revision>
  <dcterms:created xsi:type="dcterms:W3CDTF">2022-04-26T04:25:14Z</dcterms:created>
  <dcterms:modified xsi:type="dcterms:W3CDTF">2022-04-27T04:43:10Z</dcterms:modified>
</cp:coreProperties>
</file>